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010"/>
    <a:srgbClr val="FF3300"/>
    <a:srgbClr val="FF8C0D"/>
    <a:srgbClr val="FFA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25" d="100"/>
          <a:sy n="125" d="100"/>
        </p:scale>
        <p:origin x="1194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29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01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55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8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70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17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039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76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17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935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7946-C3B8-4B7D-8882-65BBD0A2C542}" type="datetimeFigureOut">
              <a:rPr lang="en-CA" smtClean="0"/>
              <a:t>11/04/2016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E3A5-9FEB-47E7-9236-8FDF30022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21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952" y="5157192"/>
            <a:ext cx="5004048" cy="1037977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Optimizing </a:t>
            </a:r>
            <a:r>
              <a:rPr lang="en-CA" sz="2800" b="1" dirty="0" smtClean="0"/>
              <a:t>Volume </a:t>
            </a:r>
            <a:r>
              <a:rPr lang="en-CA" sz="2800" b="1" dirty="0" smtClean="0"/>
              <a:t>of a </a:t>
            </a:r>
            <a:r>
              <a:rPr lang="en-CA" sz="2800" b="1" dirty="0" smtClean="0"/>
              <a:t>Table</a:t>
            </a:r>
            <a:br>
              <a:rPr lang="en-CA" sz="2800" b="1" dirty="0" smtClean="0"/>
            </a:br>
            <a:r>
              <a:rPr lang="en-CA" sz="2800" b="1" dirty="0" smtClean="0"/>
              <a:t>to Minimize Cost</a:t>
            </a:r>
            <a:endParaRPr lang="en-CA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1921" y="6309320"/>
            <a:ext cx="5076056" cy="648072"/>
          </a:xfrm>
        </p:spPr>
        <p:txBody>
          <a:bodyPr>
            <a:normAutofit/>
          </a:bodyPr>
          <a:lstStyle/>
          <a:p>
            <a:r>
              <a:rPr lang="en-CA" sz="1200" dirty="0" smtClean="0"/>
              <a:t>By </a:t>
            </a:r>
            <a:r>
              <a:rPr lang="en-CA" sz="1200" dirty="0" err="1" smtClean="0"/>
              <a:t>Devpreet</a:t>
            </a:r>
            <a:r>
              <a:rPr lang="en-CA" sz="1200" dirty="0" smtClean="0"/>
              <a:t> Bhullar, Refayet Siam</a:t>
            </a:r>
            <a:r>
              <a:rPr lang="en-CA" sz="1200" dirty="0"/>
              <a:t> </a:t>
            </a:r>
            <a:r>
              <a:rPr lang="en-CA" sz="1200" dirty="0" smtClean="0"/>
              <a:t>and Ryan Xu</a:t>
            </a:r>
            <a:endParaRPr lang="en-CA" sz="1200" dirty="0"/>
          </a:p>
        </p:txBody>
      </p:sp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850155"/>
            <a:ext cx="5364088" cy="402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355976" y="40466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/>
              <a:t>Problem Definition</a:t>
            </a:r>
            <a:endParaRPr lang="en-CA" sz="3600" b="1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3928" y="2276871"/>
            <a:ext cx="2797175" cy="1367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dsbhulla\Downloads\Untitled Diagra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365104"/>
            <a:ext cx="3152775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dsbhulla\Downloads\Untitled Diagram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703" y="2247978"/>
            <a:ext cx="1600200" cy="1424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ounded Rectangle 14"/>
          <p:cNvSpPr/>
          <p:nvPr/>
        </p:nvSpPr>
        <p:spPr>
          <a:xfrm>
            <a:off x="202372" y="836712"/>
            <a:ext cx="3312368" cy="36117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Table able to support a load of 5000 </a:t>
            </a:r>
            <a:r>
              <a:rPr lang="en-CA" sz="1600" b="1" dirty="0" smtClean="0"/>
              <a:t>N of distributed load.</a:t>
            </a:r>
            <a:endParaRPr lang="en-CA" sz="1600" b="1" dirty="0" smtClean="0"/>
          </a:p>
          <a:p>
            <a:endParaRPr lang="en-C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Factored </a:t>
            </a:r>
            <a:r>
              <a:rPr lang="en-CA" sz="1600" b="1" dirty="0" smtClean="0"/>
              <a:t>maximum bending stress supported by the tabletop.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Factored buckling of the table legs.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Material chosen as Douglas fir wood.</a:t>
            </a:r>
            <a:endParaRPr lang="en-C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372498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355976" y="40466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/>
              <a:t>Objective Function</a:t>
            </a:r>
            <a:endParaRPr lang="en-CA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923928" y="2977565"/>
                <a:ext cx="5014511" cy="926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𝑎</m:t>
                    </m:r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𝐿</m:t>
                        </m:r>
                      </m:e>
                      <m:sub>
                        <m:r>
                          <a:rPr lang="en-US" i="1"/>
                          <m:t>𝑙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3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𝑏</m:t>
                    </m:r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4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h</m:t>
                    </m:r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5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𝐿</m:t>
                        </m:r>
                      </m:e>
                      <m:sub>
                        <m:r>
                          <a:rPr lang="en-US" i="1"/>
                          <m:t>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CA" b="1" u="sng" dirty="0" smtClean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𝑚𝑖𝑛𝑖𝑚𝑖𝑧𝑒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977565"/>
                <a:ext cx="5014511" cy="926536"/>
              </a:xfrm>
              <a:prstGeom prst="rect">
                <a:avLst/>
              </a:prstGeom>
              <a:blipFill rotWithShape="0">
                <a:blip r:embed="rId2"/>
                <a:stretch>
                  <a:fillRect l="-1095" t="-3289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93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355976" y="40466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/>
              <a:t>Constraints</a:t>
            </a:r>
            <a:endParaRPr lang="en-CA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093993" y="1556793"/>
                <a:ext cx="2422223" cy="34985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CA" b="1" u="sng" dirty="0" smtClean="0"/>
              </a:p>
              <a:p>
                <a:endParaRPr lang="en-CA" b="1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750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−1≤0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993" y="1556793"/>
                <a:ext cx="2422223" cy="34985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583510" y="2058111"/>
                <a:ext cx="2313703" cy="3409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+0.01≤0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+0.5≤0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+0.3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+0.001≤0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+0.6≤0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−0.2≤0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−0.6≤0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−0.4≤0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−0.1≤0</m:t>
                      </m:r>
                    </m:oMath>
                  </m:oMathPara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−1≤0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510" y="2058111"/>
                <a:ext cx="2313703" cy="34099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72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139952" y="40466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Results using ‘</a:t>
            </a:r>
            <a:r>
              <a:rPr lang="en-CA" sz="2800" b="1" dirty="0" err="1" smtClean="0"/>
              <a:t>fmincon</a:t>
            </a:r>
            <a:r>
              <a:rPr lang="en-CA" sz="2800" b="1" dirty="0" smtClean="0"/>
              <a:t>’ Solver</a:t>
            </a:r>
            <a:endParaRPr lang="en-CA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451558"/>
                  </p:ext>
                </p:extLst>
              </p:nvPr>
            </p:nvGraphicFramePr>
            <p:xfrm>
              <a:off x="3851921" y="1444422"/>
              <a:ext cx="5155665" cy="7318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84175"/>
                    <a:gridCol w="550795"/>
                    <a:gridCol w="554355"/>
                    <a:gridCol w="589915"/>
                    <a:gridCol w="625475"/>
                    <a:gridCol w="625475"/>
                    <a:gridCol w="625475"/>
                  </a:tblGrid>
                  <a:tr h="1250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936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[0.01,0.3,0.2,0.05,0.5]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0.0409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0.5559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0.3469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0.0501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0.8028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0.0177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95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[0.20,0.6,0.4,0.1,1]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0.0400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0.5508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0.3471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0.0428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0.8194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3398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[0.01,0.5,0.3,0.001,0.6]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0.0023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451558"/>
                  </p:ext>
                </p:extLst>
              </p:nvPr>
            </p:nvGraphicFramePr>
            <p:xfrm>
              <a:off x="3851921" y="1444422"/>
              <a:ext cx="5155665" cy="7318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84175"/>
                    <a:gridCol w="550795"/>
                    <a:gridCol w="554355"/>
                    <a:gridCol w="589915"/>
                    <a:gridCol w="625475"/>
                    <a:gridCol w="625475"/>
                    <a:gridCol w="625475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85" t="-3333" r="-227308" b="-3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6813" t="-3333" r="-549451" b="-3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86813" t="-3333" r="-449451" b="-3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56701" t="-3333" r="-321649" b="-3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9412" t="-3333" r="-205882" b="-3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23301" t="-3333" r="-103883" b="-3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723301" t="-3333" r="-3883" b="-346667"/>
                          </a:stretch>
                        </a:blipFill>
                      </a:tcPr>
                    </a:tc>
                  </a:tr>
                  <a:tr h="1936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[0.01,0.3,0.2,0.05,0.5]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0.0409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0.5559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0.3469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0.0501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0.8028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0.0177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[0.20,0.6,0.4,0.1,1]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0.0400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0.5508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0.3471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0.0428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0.8194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[0.01,0.5,0.3,0.001,0.6]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0.0023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3951272" y="2722612"/>
            <a:ext cx="5056313" cy="403087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02372" y="836712"/>
            <a:ext cx="3312368" cy="20090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Starting </a:t>
            </a:r>
            <a:r>
              <a:rPr lang="en-CA" sz="1600" b="1" dirty="0" smtClean="0"/>
              <a:t>value </a:t>
            </a:r>
            <a:r>
              <a:rPr lang="en-CA" sz="1600" b="1" dirty="0" smtClean="0"/>
              <a:t>greatly </a:t>
            </a:r>
            <a:r>
              <a:rPr lang="en-CA" sz="1600" b="1" dirty="0" smtClean="0"/>
              <a:t>affect </a:t>
            </a:r>
            <a:r>
              <a:rPr lang="en-CA" sz="1600" b="1" dirty="0" err="1" smtClean="0"/>
              <a:t>fmincon</a:t>
            </a:r>
            <a:r>
              <a:rPr lang="en-CA" sz="1600" b="1" dirty="0" smtClean="0"/>
              <a:t> results</a:t>
            </a:r>
            <a:endParaRPr lang="en-CA" sz="1600" b="1" dirty="0" smtClean="0"/>
          </a:p>
          <a:p>
            <a:endParaRPr lang="en-C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Local minimum is found with all constraints satisfied.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Best </a:t>
            </a:r>
            <a:r>
              <a:rPr lang="en-CA" sz="1600" b="1" dirty="0" err="1" smtClean="0"/>
              <a:t>fval</a:t>
            </a:r>
            <a:r>
              <a:rPr lang="en-CA" sz="1600" b="1" dirty="0" smtClean="0"/>
              <a:t> is 0.0023</a:t>
            </a:r>
            <a:endParaRPr lang="en-CA" sz="1600" b="1" dirty="0"/>
          </a:p>
        </p:txBody>
      </p:sp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270614" y="2996952"/>
            <a:ext cx="3175884" cy="283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2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139952" y="40466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Results using GA Solver</a:t>
            </a:r>
            <a:endParaRPr lang="en-CA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6177841"/>
                  </p:ext>
                </p:extLst>
              </p:nvPr>
            </p:nvGraphicFramePr>
            <p:xfrm>
              <a:off x="3851919" y="1147738"/>
              <a:ext cx="5184577" cy="129614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7528"/>
                    <a:gridCol w="738119"/>
                    <a:gridCol w="737564"/>
                    <a:gridCol w="737564"/>
                    <a:gridCol w="737564"/>
                    <a:gridCol w="738119"/>
                    <a:gridCol w="738119"/>
                  </a:tblGrid>
                  <a:tr h="37032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Iteration/variable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0.0100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0.3569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0.7109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0.0031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0.5766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0.0184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0.0035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0.5971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77914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0.0166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0.0032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0.5999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0.3134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0.6054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0.5998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0.0166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0.0032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6177841"/>
                  </p:ext>
                </p:extLst>
              </p:nvPr>
            </p:nvGraphicFramePr>
            <p:xfrm>
              <a:off x="3851919" y="1147738"/>
              <a:ext cx="5184577" cy="129614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7528"/>
                    <a:gridCol w="738119"/>
                    <a:gridCol w="737564"/>
                    <a:gridCol w="737564"/>
                    <a:gridCol w="737564"/>
                    <a:gridCol w="738119"/>
                    <a:gridCol w="738119"/>
                  </a:tblGrid>
                  <a:tr h="37032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Iteration/variable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2459" t="-11475" r="-500000" b="-2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4132" t="-11475" r="-404132" b="-2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4132" t="-11475" r="-304132" b="-2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04132" t="-11475" r="-204132" b="-2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00000" t="-11475" r="-102459" b="-2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04959" t="-11475" r="-3306" b="-268852"/>
                          </a:stretch>
                        </a:blipFill>
                      </a:tcPr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0.0100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0.3569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0.7109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0.0031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0.5766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0.0184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0.0035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0.5971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779145" algn="l"/>
                            </a:tabLst>
                          </a:pPr>
                          <a:r>
                            <a:rPr lang="en-US" sz="1100">
                              <a:effectLst/>
                            </a:rPr>
                            <a:t>0.0166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0.0032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0.5999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0.3134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0.6054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5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0.5998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0.0166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0.0032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4283968" y="2636912"/>
            <a:ext cx="4486662" cy="396044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424091" y="3391582"/>
            <a:ext cx="2868930" cy="24511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02372" y="836712"/>
            <a:ext cx="3312368" cy="22814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Always minimizes towards global optimum</a:t>
            </a:r>
          </a:p>
          <a:p>
            <a:endParaRPr lang="en-C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Numerous different iterations give similar minimized </a:t>
            </a:r>
            <a:r>
              <a:rPr lang="en-CA" sz="1600" b="1" dirty="0" smtClean="0"/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Best </a:t>
            </a:r>
            <a:r>
              <a:rPr lang="en-CA" sz="1600" b="1" dirty="0" err="1" smtClean="0"/>
              <a:t>fval</a:t>
            </a:r>
            <a:r>
              <a:rPr lang="en-CA" sz="1600" b="1" dirty="0" smtClean="0"/>
              <a:t> is 0.0025</a:t>
            </a:r>
            <a:endParaRPr lang="en-C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6595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923928" y="11833"/>
            <a:ext cx="144016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139952" y="40466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Comparison</a:t>
            </a:r>
            <a:endParaRPr lang="en-CA" sz="2800" b="1" dirty="0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0" y="3284984"/>
            <a:ext cx="3686810" cy="3067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8346999"/>
                  </p:ext>
                </p:extLst>
              </p:nvPr>
            </p:nvGraphicFramePr>
            <p:xfrm>
              <a:off x="4139952" y="1665902"/>
              <a:ext cx="4829175" cy="89693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39825"/>
                    <a:gridCol w="574675"/>
                    <a:gridCol w="558800"/>
                    <a:gridCol w="527050"/>
                    <a:gridCol w="628650"/>
                    <a:gridCol w="609600"/>
                    <a:gridCol w="790575"/>
                  </a:tblGrid>
                  <a:tr h="12509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Solver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339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Fmincon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0.0023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GA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0.5999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0.3134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0.6054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0.0025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8346999"/>
                  </p:ext>
                </p:extLst>
              </p:nvPr>
            </p:nvGraphicFramePr>
            <p:xfrm>
              <a:off x="4139952" y="1665902"/>
              <a:ext cx="4829175" cy="88106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39825"/>
                    <a:gridCol w="574675"/>
                    <a:gridCol w="558800"/>
                    <a:gridCol w="527050"/>
                    <a:gridCol w="628650"/>
                    <a:gridCol w="609600"/>
                    <a:gridCol w="790575"/>
                  </a:tblGrid>
                  <a:tr h="17938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Solver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97895" t="-23333" r="-542105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310989" t="-23333" r="-465934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29885" t="-23333" r="-387356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47573" t="-23333" r="-227184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64000" t="-23333" r="-134000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10769" t="-23333" r="-3077" b="-433333"/>
                          </a:stretch>
                        </a:blipFill>
                      </a:tcPr>
                    </a:tc>
                  </a:tr>
                  <a:tr h="35083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Fmincon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0.5008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0.6001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0.0023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5083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GA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0.5999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0.3134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0.0120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0.6054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0.0025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Rounded Rectangle 10"/>
          <p:cNvSpPr/>
          <p:nvPr/>
        </p:nvSpPr>
        <p:spPr>
          <a:xfrm>
            <a:off x="251520" y="1124744"/>
            <a:ext cx="3312368" cy="2553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err="1" smtClean="0"/>
              <a:t>Fmincon</a:t>
            </a:r>
            <a:r>
              <a:rPr lang="en-CA" sz="1600" b="1" dirty="0" smtClean="0"/>
              <a:t> gives a better solution if the starting points are carefully selected</a:t>
            </a:r>
          </a:p>
          <a:p>
            <a:endParaRPr lang="en-C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GA echoes results from </a:t>
            </a:r>
            <a:r>
              <a:rPr lang="en-CA" sz="1600" b="1" dirty="0" err="1" smtClean="0"/>
              <a:t>Fmincon</a:t>
            </a:r>
            <a:endParaRPr lang="en-CA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 smtClean="0"/>
              <a:t>Global optimum found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325089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139952" y="40466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Final Design</a:t>
            </a:r>
            <a:endParaRPr lang="en-CA" sz="2800" b="1" dirty="0"/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21" y="807790"/>
            <a:ext cx="3478767" cy="2621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3789040"/>
            <a:ext cx="3456383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2180" y="3717032"/>
            <a:ext cx="3998252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4140963" y="1963505"/>
            <a:ext cx="47590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Thin yet </a:t>
            </a:r>
            <a:r>
              <a:rPr lang="en-CA" dirty="0" smtClean="0"/>
              <a:t>strong design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Optimization successfully found least material volume (0.0023 m</a:t>
            </a:r>
            <a:r>
              <a:rPr lang="en-CA" baseline="30000" dirty="0" smtClean="0"/>
              <a:t>3</a:t>
            </a:r>
            <a:r>
              <a:rPr lang="en-CA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Withholds 5000 N of distributed load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02345" y="6525344"/>
            <a:ext cx="230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*dimensions in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6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833"/>
            <a:ext cx="2843808" cy="6858000"/>
          </a:xfrm>
          <a:prstGeom prst="rect">
            <a:avLst/>
          </a:prstGeom>
          <a:solidFill>
            <a:srgbClr val="F06010"/>
          </a:solidFill>
          <a:ln>
            <a:solidFill>
              <a:srgbClr val="F060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987824" y="0"/>
            <a:ext cx="79208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923928" y="11833"/>
            <a:ext cx="144016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45719" cy="686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5445224"/>
            <a:ext cx="406794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4283968" y="404664"/>
            <a:ext cx="4510858" cy="4824536"/>
          </a:xfrm>
        </p:spPr>
        <p:txBody>
          <a:bodyPr>
            <a:normAutofit/>
          </a:bodyPr>
          <a:lstStyle/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Thank you for your attention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Questions?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245</Words>
  <Application>Microsoft Office PowerPoint</Application>
  <PresentationFormat>On-screen Show (4:3)</PresentationFormat>
  <Paragraphs>153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Optimizing Volume of a Table to Minimize Cost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Dave Bhullar</cp:lastModifiedBy>
  <cp:revision>31</cp:revision>
  <dcterms:created xsi:type="dcterms:W3CDTF">2014-03-26T20:49:13Z</dcterms:created>
  <dcterms:modified xsi:type="dcterms:W3CDTF">2016-04-11T14:04:13Z</dcterms:modified>
</cp:coreProperties>
</file>